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7" r:id="rId2"/>
    <p:sldId id="259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43" autoAdjust="0"/>
    <p:restoredTop sz="94723" autoAdjust="0"/>
  </p:normalViewPr>
  <p:slideViewPr>
    <p:cSldViewPr>
      <p:cViewPr>
        <p:scale>
          <a:sx n="70" d="100"/>
          <a:sy n="70" d="100"/>
        </p:scale>
        <p:origin x="-356" y="3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48" d="100"/>
          <a:sy n="48" d="100"/>
        </p:scale>
        <p:origin x="-2664" y="-76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8736A84-FAEC-4678-B44A-A8EE536350E1}" type="datetimeFigureOut">
              <a:rPr lang="en-US" smtClean="0"/>
              <a:t>2/23/2017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1FD170-B4EE-402A-96E1-3219FD2C0C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22188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1FD170-B4EE-402A-96E1-3219FD2C0C69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565267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1FD170-B4EE-402A-96E1-3219FD2C0C69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56526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7FBF2B-EBA8-4883-A0E0-AB5B438F8A61}" type="datetimeFigureOut">
              <a:rPr lang="en-US" smtClean="0"/>
              <a:t>2/23/2017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DC994-0B82-4FB5-934D-68891BE073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37482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7FBF2B-EBA8-4883-A0E0-AB5B438F8A61}" type="datetimeFigureOut">
              <a:rPr lang="en-US" smtClean="0"/>
              <a:t>2/23/2017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DC994-0B82-4FB5-934D-68891BE073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83222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7FBF2B-EBA8-4883-A0E0-AB5B438F8A61}" type="datetimeFigureOut">
              <a:rPr lang="en-US" smtClean="0"/>
              <a:t>2/23/2017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DC994-0B82-4FB5-934D-68891BE073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04077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7FBF2B-EBA8-4883-A0E0-AB5B438F8A61}" type="datetimeFigureOut">
              <a:rPr lang="en-US" smtClean="0"/>
              <a:t>2/23/2017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DC994-0B82-4FB5-934D-68891BE073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11489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7FBF2B-EBA8-4883-A0E0-AB5B438F8A61}" type="datetimeFigureOut">
              <a:rPr lang="en-US" smtClean="0"/>
              <a:t>2/23/2017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DC994-0B82-4FB5-934D-68891BE073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80550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7FBF2B-EBA8-4883-A0E0-AB5B438F8A61}" type="datetimeFigureOut">
              <a:rPr lang="en-US" smtClean="0"/>
              <a:t>2/23/2017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DC994-0B82-4FB5-934D-68891BE073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71509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7FBF2B-EBA8-4883-A0E0-AB5B438F8A61}" type="datetimeFigureOut">
              <a:rPr lang="en-US" smtClean="0"/>
              <a:t>2/23/2017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DC994-0B82-4FB5-934D-68891BE073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75761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7FBF2B-EBA8-4883-A0E0-AB5B438F8A61}" type="datetimeFigureOut">
              <a:rPr lang="en-US" smtClean="0"/>
              <a:t>2/23/2017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DC994-0B82-4FB5-934D-68891BE073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72223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7FBF2B-EBA8-4883-A0E0-AB5B438F8A61}" type="datetimeFigureOut">
              <a:rPr lang="en-US" smtClean="0"/>
              <a:t>2/23/2017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DC994-0B82-4FB5-934D-68891BE073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89220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7FBF2B-EBA8-4883-A0E0-AB5B438F8A61}" type="datetimeFigureOut">
              <a:rPr lang="en-US" smtClean="0"/>
              <a:t>2/23/2017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DC994-0B82-4FB5-934D-68891BE073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07848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7FBF2B-EBA8-4883-A0E0-AB5B438F8A61}" type="datetimeFigureOut">
              <a:rPr lang="en-US" smtClean="0"/>
              <a:t>2/23/2017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DC994-0B82-4FB5-934D-68891BE073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73413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7FBF2B-EBA8-4883-A0E0-AB5B438F8A61}" type="datetimeFigureOut">
              <a:rPr lang="en-US" smtClean="0"/>
              <a:t>2/23/2017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4DC994-0B82-4FB5-934D-68891BE073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31337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image" Target="../media/image1.png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10" Type="http://schemas.microsoft.com/office/2007/relationships/hdphoto" Target="../media/hdphoto2.wdp"/><Relationship Id="rId4" Type="http://schemas.microsoft.com/office/2007/relationships/hdphoto" Target="../media/hdphoto1.wdp"/><Relationship Id="rId9" Type="http://schemas.openxmlformats.org/officeDocument/2006/relationships/image" Target="../media/image6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13" Type="http://schemas.microsoft.com/office/2007/relationships/hdphoto" Target="../media/hdphoto2.wdp"/><Relationship Id="rId3" Type="http://schemas.openxmlformats.org/officeDocument/2006/relationships/image" Target="../media/image7.jpeg"/><Relationship Id="rId7" Type="http://schemas.openxmlformats.org/officeDocument/2006/relationships/image" Target="../media/image2.png"/><Relationship Id="rId12" Type="http://schemas.openxmlformats.org/officeDocument/2006/relationships/image" Target="../media/image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microsoft.com/office/2007/relationships/hdphoto" Target="../media/hdphoto1.wdp"/><Relationship Id="rId11" Type="http://schemas.openxmlformats.org/officeDocument/2006/relationships/image" Target="../media/image5.png"/><Relationship Id="rId5" Type="http://schemas.openxmlformats.org/officeDocument/2006/relationships/image" Target="../media/image8.png"/><Relationship Id="rId10" Type="http://schemas.microsoft.com/office/2007/relationships/hdphoto" Target="../media/hdphoto4.wdp"/><Relationship Id="rId4" Type="http://schemas.microsoft.com/office/2007/relationships/hdphoto" Target="../media/hdphoto3.wdp"/><Relationship Id="rId9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203955" y="495334"/>
            <a:ext cx="7079485" cy="5928854"/>
            <a:chOff x="1203955" y="495334"/>
            <a:chExt cx="7079485" cy="5928854"/>
          </a:xfrm>
        </p:grpSpPr>
        <p:pic>
          <p:nvPicPr>
            <p:cNvPr id="3" name="Picture 2" descr="C:\Users\Rick Marken\Desktop\hp-pavilion-dv3510nr-laptop.gif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sharpenSoften amount="100000"/>
                      </a14:imgEffect>
                      <a14:imgEffect>
                        <a14:saturation sat="4000"/>
                      </a14:imgEffect>
                      <a14:imgEffect>
                        <a14:brightnessContrast bright="78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161010" y="3582182"/>
              <a:ext cx="3296920" cy="2472690"/>
            </a:xfrm>
            <a:prstGeom prst="rect">
              <a:avLst/>
            </a:prstGeom>
            <a:noFill/>
            <a:effectLst>
              <a:outerShdw blurRad="50800" dist="50800" dir="5400000" algn="ctr" rotWithShape="0">
                <a:srgbClr val="000000">
                  <a:alpha val="49000"/>
                </a:srgbClr>
              </a:outerShdw>
            </a:effectLst>
          </p:spPr>
        </p:pic>
        <p:pic>
          <p:nvPicPr>
            <p:cNvPr id="1027" name="Picture 3"/>
            <p:cNvPicPr>
              <a:picLocks noChangeAspect="1" noChangeArrowheads="1"/>
            </p:cNvPicPr>
            <p:nvPr/>
          </p:nvPicPr>
          <p:blipFill rotWithShape="1"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-33795" r="33795"/>
            <a:stretch/>
          </p:blipFill>
          <p:spPr bwMode="auto">
            <a:xfrm>
              <a:off x="1972562" y="1559643"/>
              <a:ext cx="1608579" cy="12801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28" name="Picture 4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176523" y="2059267"/>
              <a:ext cx="2387600" cy="8509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" name="Picture 3" descr="C:\Users\Rick Marken\Desktop\11949838181623765893mouse_the_structorr_.svg.med.png"/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100108" y="2520067"/>
              <a:ext cx="584416" cy="450000"/>
            </a:xfrm>
            <a:prstGeom prst="rect">
              <a:avLst/>
            </a:prstGeom>
            <a:noFill/>
            <a:scene3d>
              <a:camera prst="orthographicFront">
                <a:rot lat="21594000" lon="12600000" rev="0"/>
              </a:camera>
              <a:lightRig rig="threePt" dir="t"/>
            </a:scene3d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2" name="Picture 8" descr="C:\Users\Rick Marken\Desktop\EyeDiagram2-800px.png"/>
            <p:cNvPicPr>
              <a:picLocks noChangeAspect="1" noChangeArrowheads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599612" y="2484035"/>
              <a:ext cx="1441802" cy="1128210"/>
            </a:xfrm>
            <a:prstGeom prst="rect">
              <a:avLst/>
            </a:prstGeom>
            <a:noFill/>
            <a:scene3d>
              <a:camera prst="orthographicFront">
                <a:rot lat="0" lon="10799999" rev="19499999"/>
              </a:camera>
              <a:lightRig rig="threePt" dir="t"/>
            </a:scene3d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5" name="Freeform 14"/>
            <p:cNvSpPr/>
            <p:nvPr/>
          </p:nvSpPr>
          <p:spPr>
            <a:xfrm>
              <a:off x="4285382" y="2839803"/>
              <a:ext cx="2399142" cy="1684191"/>
            </a:xfrm>
            <a:custGeom>
              <a:avLst/>
              <a:gdLst>
                <a:gd name="connsiteX0" fmla="*/ 2329732 w 2566213"/>
                <a:gd name="connsiteY0" fmla="*/ 0 h 1439186"/>
                <a:gd name="connsiteX1" fmla="*/ 2345634 w 2566213"/>
                <a:gd name="connsiteY1" fmla="*/ 1033669 h 1439186"/>
                <a:gd name="connsiteX2" fmla="*/ 0 w 2566213"/>
                <a:gd name="connsiteY2" fmla="*/ 1439186 h 14391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566213" h="1439186">
                  <a:moveTo>
                    <a:pt x="2329732" y="0"/>
                  </a:moveTo>
                  <a:cubicBezTo>
                    <a:pt x="2531827" y="396902"/>
                    <a:pt x="2733923" y="793805"/>
                    <a:pt x="2345634" y="1033669"/>
                  </a:cubicBezTo>
                  <a:cubicBezTo>
                    <a:pt x="1957345" y="1273533"/>
                    <a:pt x="978672" y="1356359"/>
                    <a:pt x="0" y="1439186"/>
                  </a:cubicBezTo>
                </a:path>
              </a:pathLst>
            </a:custGeom>
            <a:noFill/>
            <a:ln>
              <a:tailEnd type="triangle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1" name="Straight Arrow Connector 20"/>
            <p:cNvCxnSpPr/>
            <p:nvPr/>
          </p:nvCxnSpPr>
          <p:spPr>
            <a:xfrm flipH="1" flipV="1">
              <a:off x="3536444" y="2679292"/>
              <a:ext cx="496956" cy="2216028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Arrow Connector 37"/>
            <p:cNvCxnSpPr/>
            <p:nvPr/>
          </p:nvCxnSpPr>
          <p:spPr>
            <a:xfrm flipH="1" flipV="1">
              <a:off x="3066182" y="2575262"/>
              <a:ext cx="1250712" cy="155183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Freeform 11"/>
            <p:cNvSpPr/>
            <p:nvPr/>
          </p:nvSpPr>
          <p:spPr>
            <a:xfrm>
              <a:off x="3293351" y="1064515"/>
              <a:ext cx="682593" cy="540688"/>
            </a:xfrm>
            <a:custGeom>
              <a:avLst/>
              <a:gdLst>
                <a:gd name="connsiteX0" fmla="*/ 38537 w 682593"/>
                <a:gd name="connsiteY0" fmla="*/ 540688 h 540688"/>
                <a:gd name="connsiteX1" fmla="*/ 70342 w 682593"/>
                <a:gd name="connsiteY1" fmla="*/ 294198 h 540688"/>
                <a:gd name="connsiteX2" fmla="*/ 682593 w 682593"/>
                <a:gd name="connsiteY2" fmla="*/ 0 h 5406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682593" h="540688">
                  <a:moveTo>
                    <a:pt x="38537" y="540688"/>
                  </a:moveTo>
                  <a:cubicBezTo>
                    <a:pt x="768" y="462500"/>
                    <a:pt x="-37001" y="384313"/>
                    <a:pt x="70342" y="294198"/>
                  </a:cubicBezTo>
                  <a:cubicBezTo>
                    <a:pt x="177685" y="204083"/>
                    <a:pt x="430139" y="102041"/>
                    <a:pt x="682593" y="0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headEnd type="oval" w="sm" len="med"/>
              <a:tailEnd type="oval" w="sm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Freeform 13"/>
            <p:cNvSpPr/>
            <p:nvPr/>
          </p:nvSpPr>
          <p:spPr>
            <a:xfrm>
              <a:off x="4031603" y="1120174"/>
              <a:ext cx="524661" cy="1455088"/>
            </a:xfrm>
            <a:custGeom>
              <a:avLst/>
              <a:gdLst>
                <a:gd name="connsiteX0" fmla="*/ 0 w 524661"/>
                <a:gd name="connsiteY0" fmla="*/ 0 h 1455088"/>
                <a:gd name="connsiteX1" fmla="*/ 500932 w 524661"/>
                <a:gd name="connsiteY1" fmla="*/ 731520 h 1455088"/>
                <a:gd name="connsiteX2" fmla="*/ 397565 w 524661"/>
                <a:gd name="connsiteY2" fmla="*/ 1455088 h 14550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524661" h="1455088">
                  <a:moveTo>
                    <a:pt x="0" y="0"/>
                  </a:moveTo>
                  <a:cubicBezTo>
                    <a:pt x="217335" y="244502"/>
                    <a:pt x="434671" y="489005"/>
                    <a:pt x="500932" y="731520"/>
                  </a:cubicBezTo>
                  <a:cubicBezTo>
                    <a:pt x="567193" y="974035"/>
                    <a:pt x="482379" y="1214561"/>
                    <a:pt x="397565" y="1455088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headEnd type="oval" w="sm" len="med"/>
              <a:tailEnd type="oval" w="sm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026" name="Picture 2" descr="C:\Users\Rick Marken\Desktop\dT8K8MqTe.png"/>
            <p:cNvPicPr>
              <a:picLocks noChangeAspect="1" noChangeArrowheads="1"/>
            </p:cNvPicPr>
            <p:nvPr/>
          </p:nvPicPr>
          <p:blipFill>
            <a:blip r:embed="rId9" cstate="print">
              <a:extLst>
                <a:ext uri="{BEBA8EAE-BF5A-486C-A8C5-ECC9F3942E4B}">
                  <a14:imgProps xmlns:a14="http://schemas.microsoft.com/office/drawing/2010/main">
                    <a14:imgLayer r:embed="rId10">
                      <a14:imgEffect>
                        <a14:sharpenSoften amount="-100000"/>
                      </a14:imgEffect>
                      <a14:imgEffect>
                        <a14:colorTemperature colorTemp="1500"/>
                      </a14:imgEffect>
                      <a14:imgEffect>
                        <a14:saturation sat="0"/>
                      </a14:imgEffect>
                      <a14:imgEffect>
                        <a14:brightnessContrast bright="-100000" contrast="-10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809470" y="495334"/>
              <a:ext cx="1300480" cy="1249680"/>
            </a:xfrm>
            <a:prstGeom prst="rect">
              <a:avLst/>
            </a:prstGeom>
            <a:noFill/>
            <a:scene3d>
              <a:camera prst="orthographicFront">
                <a:rot lat="0" lon="10800000" rev="0"/>
              </a:camera>
              <a:lightRig rig="threePt" dir="t"/>
            </a:scene3d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6" name="Freeform 15"/>
            <p:cNvSpPr/>
            <p:nvPr/>
          </p:nvSpPr>
          <p:spPr>
            <a:xfrm>
              <a:off x="4033400" y="737855"/>
              <a:ext cx="326003" cy="245031"/>
            </a:xfrm>
            <a:custGeom>
              <a:avLst/>
              <a:gdLst>
                <a:gd name="connsiteX0" fmla="*/ 326003 w 326003"/>
                <a:gd name="connsiteY0" fmla="*/ 6492 h 245031"/>
                <a:gd name="connsiteX1" fmla="*/ 119269 w 326003"/>
                <a:gd name="connsiteY1" fmla="*/ 30346 h 245031"/>
                <a:gd name="connsiteX2" fmla="*/ 0 w 326003"/>
                <a:gd name="connsiteY2" fmla="*/ 245031 h 2450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326003" h="245031">
                  <a:moveTo>
                    <a:pt x="326003" y="6492"/>
                  </a:moveTo>
                  <a:cubicBezTo>
                    <a:pt x="249803" y="-1460"/>
                    <a:pt x="173603" y="-9411"/>
                    <a:pt x="119269" y="30346"/>
                  </a:cubicBezTo>
                  <a:cubicBezTo>
                    <a:pt x="64935" y="70103"/>
                    <a:pt x="32467" y="157567"/>
                    <a:pt x="0" y="245031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headEnd type="oval" w="sm" len="med"/>
              <a:tailEnd type="oval" w="sm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4359403" y="606100"/>
              <a:ext cx="2109592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100" dirty="0" smtClean="0"/>
                <a:t>r = spikes/</a:t>
              </a:r>
              <a:r>
                <a:rPr lang="en-US" sz="1100" dirty="0" smtClean="0">
                  <a:latin typeface="Symbol" panose="05050102010706020507" pitchFamily="18" charset="2"/>
                </a:rPr>
                <a:t>q</a:t>
              </a:r>
              <a:endParaRPr lang="en-US" sz="1100" dirty="0"/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6564122" y="3873852"/>
              <a:ext cx="694421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100" dirty="0" smtClean="0"/>
                <a:t>o (cm/N)</a:t>
              </a:r>
              <a:endParaRPr lang="en-US" sz="1100" dirty="0"/>
            </a:p>
          </p:txBody>
        </p:sp>
        <p:cxnSp>
          <p:nvCxnSpPr>
            <p:cNvPr id="7" name="Straight Connector 6"/>
            <p:cNvCxnSpPr/>
            <p:nvPr/>
          </p:nvCxnSpPr>
          <p:spPr>
            <a:xfrm flipH="1">
              <a:off x="4041414" y="4127092"/>
              <a:ext cx="269288" cy="768227"/>
            </a:xfrm>
            <a:prstGeom prst="line">
              <a:avLst/>
            </a:prstGeom>
            <a:ln w="73025">
              <a:solidFill>
                <a:schemeClr val="tx2">
                  <a:lumMod val="60000"/>
                  <a:lumOff val="40000"/>
                </a:schemeClr>
              </a:solidFill>
            </a:ln>
            <a:effectLst>
              <a:outerShdw dist="50800" sx="1000" sy="1000" algn="ctr" rotWithShape="0">
                <a:srgbClr val="000000"/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6" name="TextBox 35"/>
            <p:cNvSpPr txBox="1"/>
            <p:nvPr/>
          </p:nvSpPr>
          <p:spPr>
            <a:xfrm>
              <a:off x="3581317" y="2740676"/>
              <a:ext cx="1053494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100" dirty="0" smtClean="0"/>
                <a:t>Receptive Field</a:t>
              </a:r>
              <a:endParaRPr lang="en-US" sz="1100" dirty="0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3362450" y="1772960"/>
              <a:ext cx="274320" cy="65563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3" name="Straight Connector 12"/>
            <p:cNvCxnSpPr/>
            <p:nvPr/>
          </p:nvCxnSpPr>
          <p:spPr>
            <a:xfrm>
              <a:off x="3465793" y="2724429"/>
              <a:ext cx="191928" cy="130805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4" name="Freeform 43"/>
            <p:cNvSpPr/>
            <p:nvPr/>
          </p:nvSpPr>
          <p:spPr>
            <a:xfrm flipV="1">
              <a:off x="4276745" y="4555744"/>
              <a:ext cx="210332" cy="947084"/>
            </a:xfrm>
            <a:custGeom>
              <a:avLst/>
              <a:gdLst>
                <a:gd name="connsiteX0" fmla="*/ 2329732 w 2566213"/>
                <a:gd name="connsiteY0" fmla="*/ 0 h 1439186"/>
                <a:gd name="connsiteX1" fmla="*/ 2345634 w 2566213"/>
                <a:gd name="connsiteY1" fmla="*/ 1033669 h 1439186"/>
                <a:gd name="connsiteX2" fmla="*/ 0 w 2566213"/>
                <a:gd name="connsiteY2" fmla="*/ 1439186 h 14391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566213" h="1439186">
                  <a:moveTo>
                    <a:pt x="2329732" y="0"/>
                  </a:moveTo>
                  <a:cubicBezTo>
                    <a:pt x="2531827" y="396902"/>
                    <a:pt x="2733923" y="793805"/>
                    <a:pt x="2345634" y="1033669"/>
                  </a:cubicBezTo>
                  <a:cubicBezTo>
                    <a:pt x="1957345" y="1273533"/>
                    <a:pt x="978672" y="1356359"/>
                    <a:pt x="0" y="1439186"/>
                  </a:cubicBezTo>
                </a:path>
              </a:pathLst>
            </a:custGeom>
            <a:noFill/>
            <a:ln>
              <a:tailEnd type="triangle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TextBox 44"/>
            <p:cNvSpPr txBox="1"/>
            <p:nvPr/>
          </p:nvSpPr>
          <p:spPr>
            <a:xfrm>
              <a:off x="4465568" y="4733827"/>
              <a:ext cx="450764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100" dirty="0"/>
                <a:t>d </a:t>
              </a:r>
              <a:r>
                <a:rPr lang="en-US" sz="1100" dirty="0" smtClean="0"/>
                <a:t>(</a:t>
              </a:r>
              <a:r>
                <a:rPr lang="en-US" sz="1100" dirty="0" smtClean="0">
                  <a:latin typeface="Symbol" panose="05050102010706020507" pitchFamily="18" charset="2"/>
                </a:rPr>
                <a:t>q</a:t>
              </a:r>
              <a:r>
                <a:rPr lang="en-US" sz="1100" dirty="0" smtClean="0"/>
                <a:t>)</a:t>
              </a:r>
              <a:endParaRPr lang="en-US" sz="1100" dirty="0"/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2456927" y="2009122"/>
              <a:ext cx="1672847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100" dirty="0" smtClean="0"/>
                <a:t>p </a:t>
              </a:r>
              <a:r>
                <a:rPr lang="en-US" sz="1100" dirty="0"/>
                <a:t>= </a:t>
              </a:r>
              <a:r>
                <a:rPr lang="en-US" sz="1100" dirty="0" smtClean="0"/>
                <a:t>spikes/</a:t>
              </a:r>
              <a:r>
                <a:rPr lang="en-US" sz="1100" dirty="0" smtClean="0">
                  <a:latin typeface="Symbol" panose="05050102010706020507" pitchFamily="18" charset="2"/>
                </a:rPr>
                <a:t>q</a:t>
              </a:r>
              <a:endParaRPr lang="en-US" sz="1000" baseline="30000" dirty="0"/>
            </a:p>
          </p:txBody>
        </p:sp>
        <p:sp>
          <p:nvSpPr>
            <p:cNvPr id="47" name="TextBox 46"/>
            <p:cNvSpPr txBox="1"/>
            <p:nvPr/>
          </p:nvSpPr>
          <p:spPr>
            <a:xfrm>
              <a:off x="2983002" y="614148"/>
              <a:ext cx="933269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100" dirty="0" smtClean="0"/>
                <a:t>Visual Cortex</a:t>
              </a:r>
              <a:endParaRPr lang="en-US" sz="1100" dirty="0"/>
            </a:p>
          </p:txBody>
        </p:sp>
        <p:sp>
          <p:nvSpPr>
            <p:cNvPr id="48" name="TextBox 47"/>
            <p:cNvSpPr txBox="1"/>
            <p:nvPr/>
          </p:nvSpPr>
          <p:spPr>
            <a:xfrm>
              <a:off x="4465568" y="1598746"/>
              <a:ext cx="2109592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100" dirty="0" smtClean="0"/>
                <a:t>e = spikes/N</a:t>
              </a:r>
              <a:endParaRPr lang="en-US" sz="1100" dirty="0"/>
            </a:p>
          </p:txBody>
        </p:sp>
        <p:cxnSp>
          <p:nvCxnSpPr>
            <p:cNvPr id="49" name="Straight Connector 48"/>
            <p:cNvCxnSpPr/>
            <p:nvPr/>
          </p:nvCxnSpPr>
          <p:spPr>
            <a:xfrm>
              <a:off x="3724343" y="848816"/>
              <a:ext cx="191928" cy="130805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/>
            <p:cNvCxnSpPr/>
            <p:nvPr/>
          </p:nvCxnSpPr>
          <p:spPr>
            <a:xfrm flipV="1">
              <a:off x="1203955" y="1847718"/>
              <a:ext cx="6781800" cy="2762416"/>
            </a:xfrm>
            <a:prstGeom prst="line">
              <a:avLst/>
            </a:prstGeom>
            <a:ln w="28575">
              <a:solidFill>
                <a:schemeClr val="tx1"/>
              </a:solidFill>
              <a:prstDash val="sysDash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1" name="TextBox 70"/>
            <p:cNvSpPr txBox="1"/>
            <p:nvPr/>
          </p:nvSpPr>
          <p:spPr>
            <a:xfrm>
              <a:off x="7120428" y="2258035"/>
              <a:ext cx="1163012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400" dirty="0" smtClean="0"/>
                <a:t>Environment </a:t>
              </a:r>
            </a:p>
            <a:p>
              <a:pPr algn="ctr"/>
              <a:r>
                <a:rPr lang="en-US" sz="1400" dirty="0" smtClean="0"/>
                <a:t>(Reality)</a:t>
              </a:r>
              <a:endParaRPr lang="en-US" sz="1400" dirty="0"/>
            </a:p>
          </p:txBody>
        </p:sp>
        <p:sp>
          <p:nvSpPr>
            <p:cNvPr id="1029" name="Rectangle 1028"/>
            <p:cNvSpPr/>
            <p:nvPr/>
          </p:nvSpPr>
          <p:spPr>
            <a:xfrm>
              <a:off x="5829790" y="1206331"/>
              <a:ext cx="2125977" cy="52322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1400" dirty="0" smtClean="0"/>
                <a:t>Control System</a:t>
              </a:r>
              <a:endParaRPr lang="en-US" sz="1400" dirty="0"/>
            </a:p>
            <a:p>
              <a:pPr algn="ctr"/>
              <a:r>
                <a:rPr lang="en-US" sz="1400" dirty="0" smtClean="0"/>
                <a:t>(Organism)</a:t>
              </a:r>
              <a:endParaRPr lang="en-US" sz="1400" dirty="0"/>
            </a:p>
          </p:txBody>
        </p:sp>
        <p:sp>
          <p:nvSpPr>
            <p:cNvPr id="28" name="Rectangle 27"/>
            <p:cNvSpPr/>
            <p:nvPr/>
          </p:nvSpPr>
          <p:spPr>
            <a:xfrm>
              <a:off x="4634811" y="5981734"/>
              <a:ext cx="1064944" cy="2286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TextBox 40"/>
            <p:cNvSpPr txBox="1"/>
            <p:nvPr/>
          </p:nvSpPr>
          <p:spPr>
            <a:xfrm>
              <a:off x="5981422" y="5603001"/>
              <a:ext cx="1222512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100" dirty="0" smtClean="0"/>
                <a:t>Qi = </a:t>
              </a:r>
              <a:r>
                <a:rPr lang="en-US" sz="1100" dirty="0" smtClean="0">
                  <a:latin typeface="Symbol" panose="05050102010706020507" pitchFamily="18" charset="2"/>
                </a:rPr>
                <a:t>q </a:t>
              </a:r>
              <a:r>
                <a:rPr lang="en-US" sz="1100" dirty="0" smtClean="0"/>
                <a:t>= sin</a:t>
              </a:r>
              <a:r>
                <a:rPr lang="en-US" sz="1100" baseline="30000" dirty="0" smtClean="0"/>
                <a:t>-1</a:t>
              </a:r>
              <a:r>
                <a:rPr lang="en-US" sz="1100" dirty="0" smtClean="0"/>
                <a:t>(x/y)</a:t>
              </a:r>
              <a:endParaRPr lang="en-US" sz="1100" dirty="0"/>
            </a:p>
          </p:txBody>
        </p:sp>
        <p:sp>
          <p:nvSpPr>
            <p:cNvPr id="55" name="TextBox 54"/>
            <p:cNvSpPr txBox="1"/>
            <p:nvPr/>
          </p:nvSpPr>
          <p:spPr>
            <a:xfrm>
              <a:off x="5569178" y="5119224"/>
              <a:ext cx="229550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800" dirty="0" smtClean="0"/>
                <a:t>x</a:t>
              </a:r>
              <a:endParaRPr lang="en-US" sz="800" dirty="0"/>
            </a:p>
          </p:txBody>
        </p:sp>
        <p:sp>
          <p:nvSpPr>
            <p:cNvPr id="56" name="TextBox 55"/>
            <p:cNvSpPr txBox="1"/>
            <p:nvPr/>
          </p:nvSpPr>
          <p:spPr>
            <a:xfrm>
              <a:off x="5683151" y="5559058"/>
              <a:ext cx="231154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800" dirty="0" smtClean="0"/>
                <a:t>y</a:t>
              </a:r>
              <a:endParaRPr lang="en-US" sz="800" dirty="0"/>
            </a:p>
          </p:txBody>
        </p:sp>
        <p:sp>
          <p:nvSpPr>
            <p:cNvPr id="64" name="TextBox 63"/>
            <p:cNvSpPr txBox="1"/>
            <p:nvPr/>
          </p:nvSpPr>
          <p:spPr>
            <a:xfrm>
              <a:off x="5499276" y="5559058"/>
              <a:ext cx="246956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800" dirty="0" smtClean="0">
                  <a:latin typeface="Symbol" panose="05050102010706020507" pitchFamily="18" charset="2"/>
                </a:rPr>
                <a:t>q</a:t>
              </a:r>
              <a:endParaRPr lang="en-US" sz="800" dirty="0"/>
            </a:p>
          </p:txBody>
        </p:sp>
        <p:cxnSp>
          <p:nvCxnSpPr>
            <p:cNvPr id="34" name="Straight Connector 33"/>
            <p:cNvCxnSpPr/>
            <p:nvPr/>
          </p:nvCxnSpPr>
          <p:spPr>
            <a:xfrm flipH="1">
              <a:off x="5084090" y="6089328"/>
              <a:ext cx="1016018" cy="0"/>
            </a:xfrm>
            <a:prstGeom prst="line">
              <a:avLst/>
            </a:prstGeom>
            <a:ln w="3175">
              <a:solidFill>
                <a:schemeClr val="tx1"/>
              </a:solidFill>
            </a:ln>
            <a:effectLst>
              <a:outerShdw dist="50800" sx="1000" sy="1000" algn="ctr" rotWithShape="0">
                <a:srgbClr val="000000"/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/>
            <p:cNvCxnSpPr/>
            <p:nvPr/>
          </p:nvCxnSpPr>
          <p:spPr>
            <a:xfrm flipH="1">
              <a:off x="5556507" y="5305035"/>
              <a:ext cx="274918" cy="784293"/>
            </a:xfrm>
            <a:prstGeom prst="line">
              <a:avLst/>
            </a:prstGeom>
            <a:ln w="28575">
              <a:solidFill>
                <a:schemeClr val="tx2">
                  <a:lumMod val="60000"/>
                  <a:lumOff val="40000"/>
                </a:schemeClr>
              </a:solidFill>
            </a:ln>
            <a:effectLst>
              <a:outerShdw dist="50800" sx="1000" sy="1000" algn="ctr" rotWithShape="0">
                <a:srgbClr val="000000"/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/>
            <p:nvPr/>
          </p:nvCxnSpPr>
          <p:spPr>
            <a:xfrm flipV="1">
              <a:off x="5539172" y="5305035"/>
              <a:ext cx="0" cy="1119153"/>
            </a:xfrm>
            <a:prstGeom prst="line">
              <a:avLst/>
            </a:prstGeom>
            <a:ln w="3175">
              <a:solidFill>
                <a:schemeClr val="tx1"/>
              </a:solidFill>
            </a:ln>
            <a:effectLst>
              <a:outerShdw dist="50800" sx="1000" sy="1000" algn="ctr" rotWithShape="0">
                <a:srgbClr val="000000"/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5"/>
            <p:cNvCxnSpPr/>
            <p:nvPr/>
          </p:nvCxnSpPr>
          <p:spPr>
            <a:xfrm flipH="1">
              <a:off x="5547839" y="5305035"/>
              <a:ext cx="292251" cy="0"/>
            </a:xfrm>
            <a:prstGeom prst="line">
              <a:avLst/>
            </a:prstGeom>
            <a:ln w="3175">
              <a:solidFill>
                <a:schemeClr val="tx1"/>
              </a:solidFill>
            </a:ln>
            <a:effectLst>
              <a:outerShdw dist="50800" sx="1000" sy="1000" algn="ctr" rotWithShape="0">
                <a:srgbClr val="000000"/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Arrow Connector 61"/>
            <p:cNvCxnSpPr/>
            <p:nvPr/>
          </p:nvCxnSpPr>
          <p:spPr>
            <a:xfrm flipH="1" flipV="1">
              <a:off x="5522370" y="5781082"/>
              <a:ext cx="139457" cy="20536"/>
            </a:xfrm>
            <a:prstGeom prst="straightConnector1">
              <a:avLst/>
            </a:prstGeom>
            <a:ln w="3175">
              <a:solidFill>
                <a:schemeClr val="tx1"/>
              </a:solidFill>
              <a:round/>
              <a:headEnd type="triangle" w="sm" len="sm"/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4" name="Freeform 73"/>
            <p:cNvSpPr/>
            <p:nvPr/>
          </p:nvSpPr>
          <p:spPr>
            <a:xfrm>
              <a:off x="3834178" y="5394442"/>
              <a:ext cx="1650775" cy="587291"/>
            </a:xfrm>
            <a:custGeom>
              <a:avLst/>
              <a:gdLst>
                <a:gd name="connsiteX0" fmla="*/ 135066 w 1465925"/>
                <a:gd name="connsiteY0" fmla="*/ 0 h 572722"/>
                <a:gd name="connsiteX1" fmla="*/ 126012 w 1465925"/>
                <a:gd name="connsiteY1" fmla="*/ 534154 h 572722"/>
                <a:gd name="connsiteX2" fmla="*/ 1465925 w 1465925"/>
                <a:gd name="connsiteY2" fmla="*/ 488887 h 5727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465925" h="572722">
                  <a:moveTo>
                    <a:pt x="135066" y="0"/>
                  </a:moveTo>
                  <a:cubicBezTo>
                    <a:pt x="19634" y="226336"/>
                    <a:pt x="-95798" y="452673"/>
                    <a:pt x="126012" y="534154"/>
                  </a:cubicBezTo>
                  <a:cubicBezTo>
                    <a:pt x="347822" y="615635"/>
                    <a:pt x="906873" y="552261"/>
                    <a:pt x="1465925" y="488887"/>
                  </a:cubicBezTo>
                </a:path>
              </a:pathLst>
            </a:custGeom>
            <a:noFill/>
            <a:ln>
              <a:tailEnd type="triangle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TextBox 42"/>
            <p:cNvSpPr txBox="1"/>
            <p:nvPr/>
          </p:nvSpPr>
          <p:spPr>
            <a:xfrm>
              <a:off x="5198970" y="4431049"/>
              <a:ext cx="1971951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200" b="1" dirty="0" smtClean="0"/>
                <a:t>Feedback Function</a:t>
              </a:r>
            </a:p>
            <a:p>
              <a:pPr algn="ctr"/>
              <a:r>
                <a:rPr lang="en-US" sz="1200" b="1" dirty="0" smtClean="0"/>
                <a:t>(Laws of </a:t>
              </a:r>
              <a:r>
                <a:rPr lang="en-US" sz="1200" b="1" dirty="0" smtClean="0"/>
                <a:t>Physics and Optics)</a:t>
              </a:r>
              <a:endParaRPr lang="en-US" sz="1200" b="1" dirty="0"/>
            </a:p>
          </p:txBody>
        </p:sp>
      </p:grpSp>
    </p:spTree>
    <p:extLst>
      <p:ext uri="{BB962C8B-B14F-4D97-AF65-F5344CB8AC3E}">
        <p14:creationId xmlns:p14="http://schemas.microsoft.com/office/powerpoint/2010/main" val="6419211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203955" y="495334"/>
            <a:ext cx="7937911" cy="6333624"/>
            <a:chOff x="1203955" y="495334"/>
            <a:chExt cx="7937911" cy="6333624"/>
          </a:xfrm>
        </p:grpSpPr>
        <p:sp>
          <p:nvSpPr>
            <p:cNvPr id="52" name="Rectangle 51"/>
            <p:cNvSpPr/>
            <p:nvPr/>
          </p:nvSpPr>
          <p:spPr>
            <a:xfrm>
              <a:off x="3761126" y="3569935"/>
              <a:ext cx="5380740" cy="3259023"/>
            </a:xfrm>
            <a:prstGeom prst="rect">
              <a:avLst/>
            </a:prstGeom>
            <a:blipFill>
              <a:blip r:embed="rId3">
                <a:extLst>
                  <a:ext uri="{BEBA8EAE-BF5A-486C-A8C5-ECC9F3942E4B}">
                    <a14:imgProps xmlns:a14="http://schemas.microsoft.com/office/drawing/2010/main">
                      <a14:imgLayer r:embed="rId4">
                        <a14:imgEffect>
                          <a14:brightnessContrast bright="98000"/>
                        </a14:imgEffect>
                      </a14:imgLayer>
                    </a14:imgProps>
                  </a:ext>
                </a:extLst>
              </a:blip>
              <a:stretch>
                <a:fillRect/>
              </a:stretch>
            </a:blipFill>
            <a:ln>
              <a:noFill/>
            </a:ln>
            <a:scene3d>
              <a:camera prst="orthographicFront">
                <a:rot lat="0" lon="0" rev="0"/>
              </a:camera>
              <a:lightRig rig="threePt" dir="t"/>
            </a:scene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Rectangle 50"/>
            <p:cNvSpPr/>
            <p:nvPr/>
          </p:nvSpPr>
          <p:spPr>
            <a:xfrm>
              <a:off x="1228367" y="4647973"/>
              <a:ext cx="7711445" cy="2171666"/>
            </a:xfrm>
            <a:prstGeom prst="rect">
              <a:avLst/>
            </a:prstGeom>
            <a:blipFill>
              <a:blip r:embed="rId3">
                <a:extLst>
                  <a:ext uri="{BEBA8EAE-BF5A-486C-A8C5-ECC9F3942E4B}">
                    <a14:imgProps xmlns:a14="http://schemas.microsoft.com/office/drawing/2010/main">
                      <a14:imgLayer r:embed="rId4">
                        <a14:imgEffect>
                          <a14:brightnessContrast bright="98000"/>
                        </a14:imgEffect>
                      </a14:imgLayer>
                    </a14:imgProps>
                  </a:ext>
                </a:extLst>
              </a:blip>
              <a:stretch>
                <a:fillRect/>
              </a:stretch>
            </a:blipFill>
            <a:ln>
              <a:noFill/>
            </a:ln>
            <a:scene3d>
              <a:camera prst="orthographicFront">
                <a:rot lat="0" lon="0" rev="0"/>
              </a:camera>
              <a:lightRig rig="threePt" dir="t"/>
            </a:scene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Rectangle 4"/>
            <p:cNvSpPr/>
            <p:nvPr/>
          </p:nvSpPr>
          <p:spPr>
            <a:xfrm>
              <a:off x="1311560" y="3072099"/>
              <a:ext cx="7711445" cy="2171666"/>
            </a:xfrm>
            <a:prstGeom prst="rect">
              <a:avLst/>
            </a:prstGeom>
            <a:blipFill>
              <a:blip r:embed="rId3">
                <a:extLst>
                  <a:ext uri="{BEBA8EAE-BF5A-486C-A8C5-ECC9F3942E4B}">
                    <a14:imgProps xmlns:a14="http://schemas.microsoft.com/office/drawing/2010/main">
                      <a14:imgLayer r:embed="rId4">
                        <a14:imgEffect>
                          <a14:brightnessContrast bright="98000"/>
                        </a14:imgEffect>
                      </a14:imgLayer>
                    </a14:imgProps>
                  </a:ext>
                </a:extLst>
              </a:blip>
              <a:stretch>
                <a:fillRect/>
              </a:stretch>
            </a:blipFill>
            <a:ln>
              <a:noFill/>
            </a:ln>
            <a:scene3d>
              <a:camera prst="orthographicFront">
                <a:rot lat="0" lon="0" rev="1320000"/>
              </a:camera>
              <a:lightRig rig="threePt" dir="t"/>
            </a:scene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3" name="Picture 2" descr="C:\Users\Rick Marken\Desktop\hp-pavilion-dv3510nr-laptop.gif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BEBA8EAE-BF5A-486C-A8C5-ECC9F3942E4B}">
                  <a14:imgProps xmlns:a14="http://schemas.microsoft.com/office/drawing/2010/main">
                    <a14:imgLayer r:embed="rId6">
                      <a14:imgEffect>
                        <a14:artisticLightScreen/>
                      </a14:imgEffect>
                      <a14:imgEffect>
                        <a14:sharpenSoften amount="100000"/>
                      </a14:imgEffect>
                      <a14:imgEffect>
                        <a14:saturation sat="0"/>
                      </a14:imgEffect>
                      <a14:imgEffect>
                        <a14:brightnessContrast bright="75000" contrast="10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161010" y="3582182"/>
              <a:ext cx="3296920" cy="2472690"/>
            </a:xfrm>
            <a:prstGeom prst="rect">
              <a:avLst/>
            </a:prstGeom>
            <a:noFill/>
            <a:effectLst>
              <a:glow rad="863600">
                <a:schemeClr val="tx1">
                  <a:alpha val="0"/>
                </a:schemeClr>
              </a:glow>
              <a:outerShdw blurRad="50800" dist="50800" dir="5400000" sx="1000" sy="1000" algn="ctr" rotWithShape="0">
                <a:schemeClr val="tx1">
                  <a:alpha val="15000"/>
                </a:schemeClr>
              </a:outerShdw>
              <a:reflection endPos="0" dir="5400000" sy="-100000" algn="bl" rotWithShape="0"/>
              <a:softEdge rad="63500"/>
            </a:effectLst>
          </p:spPr>
        </p:pic>
        <p:pic>
          <p:nvPicPr>
            <p:cNvPr id="1027" name="Picture 3"/>
            <p:cNvPicPr>
              <a:picLocks noChangeAspect="1" noChangeArrowheads="1"/>
            </p:cNvPicPr>
            <p:nvPr/>
          </p:nvPicPr>
          <p:blipFill rotWithShape="1"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-33795" r="33795"/>
            <a:stretch/>
          </p:blipFill>
          <p:spPr bwMode="auto">
            <a:xfrm>
              <a:off x="1972562" y="1559643"/>
              <a:ext cx="1608579" cy="12801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28" name="Picture 4"/>
            <p:cNvPicPr>
              <a:picLocks noChangeAspect="1" noChangeArrowheads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176523" y="2059267"/>
              <a:ext cx="2387600" cy="8509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" name="Picture 3" descr="C:\Users\Rick Marken\Desktop\11949838181623765893mouse_the_structorr_.svg.med.png"/>
            <p:cNvPicPr>
              <a:picLocks noChangeAspect="1" noChangeArrowheads="1"/>
            </p:cNvPicPr>
            <p:nvPr/>
          </p:nvPicPr>
          <p:blipFill>
            <a:blip r:embed="rId9" cstate="print">
              <a:grayscl/>
              <a:extLst>
                <a:ext uri="{BEBA8EAE-BF5A-486C-A8C5-ECC9F3942E4B}">
                  <a14:imgProps xmlns:a14="http://schemas.microsoft.com/office/drawing/2010/main">
                    <a14:imgLayer r:embed="rId10">
                      <a14:imgEffect>
                        <a14:artisticLightScreen gridSize="2"/>
                      </a14:imgEffect>
                      <a14:imgEffect>
                        <a14:colorTemperature colorTemp="11500"/>
                      </a14:imgEffect>
                      <a14:imgEffect>
                        <a14:saturation sat="0"/>
                      </a14:imgEffect>
                      <a14:imgEffect>
                        <a14:brightnessContrast bright="-2000" contrast="10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100108" y="2520067"/>
              <a:ext cx="584416" cy="450000"/>
            </a:xfrm>
            <a:prstGeom prst="rect">
              <a:avLst/>
            </a:prstGeom>
            <a:noFill/>
            <a:scene3d>
              <a:camera prst="orthographicFront">
                <a:rot lat="21594000" lon="12600000" rev="0"/>
              </a:camera>
              <a:lightRig rig="threePt" dir="t"/>
            </a:scene3d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2" name="Picture 8" descr="C:\Users\Rick Marken\Desktop\EyeDiagram2-800px.png"/>
            <p:cNvPicPr>
              <a:picLocks noChangeAspect="1" noChangeArrowheads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599612" y="2484035"/>
              <a:ext cx="1441802" cy="1128210"/>
            </a:xfrm>
            <a:prstGeom prst="rect">
              <a:avLst/>
            </a:prstGeom>
            <a:noFill/>
            <a:scene3d>
              <a:camera prst="orthographicFront">
                <a:rot lat="0" lon="10799999" rev="19499999"/>
              </a:camera>
              <a:lightRig rig="threePt" dir="t"/>
            </a:scene3d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5" name="Freeform 14"/>
            <p:cNvSpPr/>
            <p:nvPr/>
          </p:nvSpPr>
          <p:spPr>
            <a:xfrm>
              <a:off x="4285382" y="2839803"/>
              <a:ext cx="2399142" cy="1684191"/>
            </a:xfrm>
            <a:custGeom>
              <a:avLst/>
              <a:gdLst>
                <a:gd name="connsiteX0" fmla="*/ 2329732 w 2566213"/>
                <a:gd name="connsiteY0" fmla="*/ 0 h 1439186"/>
                <a:gd name="connsiteX1" fmla="*/ 2345634 w 2566213"/>
                <a:gd name="connsiteY1" fmla="*/ 1033669 h 1439186"/>
                <a:gd name="connsiteX2" fmla="*/ 0 w 2566213"/>
                <a:gd name="connsiteY2" fmla="*/ 1439186 h 14391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566213" h="1439186">
                  <a:moveTo>
                    <a:pt x="2329732" y="0"/>
                  </a:moveTo>
                  <a:cubicBezTo>
                    <a:pt x="2531827" y="396902"/>
                    <a:pt x="2733923" y="793805"/>
                    <a:pt x="2345634" y="1033669"/>
                  </a:cubicBezTo>
                  <a:cubicBezTo>
                    <a:pt x="1957345" y="1273533"/>
                    <a:pt x="978672" y="1356359"/>
                    <a:pt x="0" y="1439186"/>
                  </a:cubicBezTo>
                </a:path>
              </a:pathLst>
            </a:custGeom>
            <a:noFill/>
            <a:ln>
              <a:tailEnd type="triangle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1" name="Straight Arrow Connector 20"/>
            <p:cNvCxnSpPr/>
            <p:nvPr/>
          </p:nvCxnSpPr>
          <p:spPr>
            <a:xfrm flipH="1" flipV="1">
              <a:off x="3536444" y="2679292"/>
              <a:ext cx="496956" cy="2216028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Arrow Connector 37"/>
            <p:cNvCxnSpPr/>
            <p:nvPr/>
          </p:nvCxnSpPr>
          <p:spPr>
            <a:xfrm flipH="1" flipV="1">
              <a:off x="3066182" y="2575262"/>
              <a:ext cx="1250712" cy="155183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Freeform 11"/>
            <p:cNvSpPr/>
            <p:nvPr/>
          </p:nvSpPr>
          <p:spPr>
            <a:xfrm>
              <a:off x="3293351" y="1064515"/>
              <a:ext cx="682593" cy="540688"/>
            </a:xfrm>
            <a:custGeom>
              <a:avLst/>
              <a:gdLst>
                <a:gd name="connsiteX0" fmla="*/ 38537 w 682593"/>
                <a:gd name="connsiteY0" fmla="*/ 540688 h 540688"/>
                <a:gd name="connsiteX1" fmla="*/ 70342 w 682593"/>
                <a:gd name="connsiteY1" fmla="*/ 294198 h 540688"/>
                <a:gd name="connsiteX2" fmla="*/ 682593 w 682593"/>
                <a:gd name="connsiteY2" fmla="*/ 0 h 5406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682593" h="540688">
                  <a:moveTo>
                    <a:pt x="38537" y="540688"/>
                  </a:moveTo>
                  <a:cubicBezTo>
                    <a:pt x="768" y="462500"/>
                    <a:pt x="-37001" y="384313"/>
                    <a:pt x="70342" y="294198"/>
                  </a:cubicBezTo>
                  <a:cubicBezTo>
                    <a:pt x="177685" y="204083"/>
                    <a:pt x="430139" y="102041"/>
                    <a:pt x="682593" y="0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headEnd type="oval" w="sm" len="med"/>
              <a:tailEnd type="oval" w="sm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Freeform 13"/>
            <p:cNvSpPr/>
            <p:nvPr/>
          </p:nvSpPr>
          <p:spPr>
            <a:xfrm>
              <a:off x="4031603" y="1120174"/>
              <a:ext cx="524661" cy="1455088"/>
            </a:xfrm>
            <a:custGeom>
              <a:avLst/>
              <a:gdLst>
                <a:gd name="connsiteX0" fmla="*/ 0 w 524661"/>
                <a:gd name="connsiteY0" fmla="*/ 0 h 1455088"/>
                <a:gd name="connsiteX1" fmla="*/ 500932 w 524661"/>
                <a:gd name="connsiteY1" fmla="*/ 731520 h 1455088"/>
                <a:gd name="connsiteX2" fmla="*/ 397565 w 524661"/>
                <a:gd name="connsiteY2" fmla="*/ 1455088 h 14550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524661" h="1455088">
                  <a:moveTo>
                    <a:pt x="0" y="0"/>
                  </a:moveTo>
                  <a:cubicBezTo>
                    <a:pt x="217335" y="244502"/>
                    <a:pt x="434671" y="489005"/>
                    <a:pt x="500932" y="731520"/>
                  </a:cubicBezTo>
                  <a:cubicBezTo>
                    <a:pt x="567193" y="974035"/>
                    <a:pt x="482379" y="1214561"/>
                    <a:pt x="397565" y="1455088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headEnd type="oval" w="sm" len="med"/>
              <a:tailEnd type="oval" w="sm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026" name="Picture 2" descr="C:\Users\Rick Marken\Desktop\dT8K8MqTe.png"/>
            <p:cNvPicPr>
              <a:picLocks noChangeAspect="1" noChangeArrowheads="1"/>
            </p:cNvPicPr>
            <p:nvPr/>
          </p:nvPicPr>
          <p:blipFill>
            <a:blip r:embed="rId12" cstate="print">
              <a:extLst>
                <a:ext uri="{BEBA8EAE-BF5A-486C-A8C5-ECC9F3942E4B}">
                  <a14:imgProps xmlns:a14="http://schemas.microsoft.com/office/drawing/2010/main">
                    <a14:imgLayer r:embed="rId13">
                      <a14:imgEffect>
                        <a14:sharpenSoften amount="-100000"/>
                      </a14:imgEffect>
                      <a14:imgEffect>
                        <a14:colorTemperature colorTemp="1500"/>
                      </a14:imgEffect>
                      <a14:imgEffect>
                        <a14:saturation sat="0"/>
                      </a14:imgEffect>
                      <a14:imgEffect>
                        <a14:brightnessContrast bright="-100000" contrast="-10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809470" y="495334"/>
              <a:ext cx="1300480" cy="1249680"/>
            </a:xfrm>
            <a:prstGeom prst="rect">
              <a:avLst/>
            </a:prstGeom>
            <a:noFill/>
            <a:scene3d>
              <a:camera prst="orthographicFront">
                <a:rot lat="0" lon="10800000" rev="0"/>
              </a:camera>
              <a:lightRig rig="threePt" dir="t"/>
            </a:scene3d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6" name="Freeform 15"/>
            <p:cNvSpPr/>
            <p:nvPr/>
          </p:nvSpPr>
          <p:spPr>
            <a:xfrm>
              <a:off x="4033400" y="737855"/>
              <a:ext cx="326003" cy="245031"/>
            </a:xfrm>
            <a:custGeom>
              <a:avLst/>
              <a:gdLst>
                <a:gd name="connsiteX0" fmla="*/ 326003 w 326003"/>
                <a:gd name="connsiteY0" fmla="*/ 6492 h 245031"/>
                <a:gd name="connsiteX1" fmla="*/ 119269 w 326003"/>
                <a:gd name="connsiteY1" fmla="*/ 30346 h 245031"/>
                <a:gd name="connsiteX2" fmla="*/ 0 w 326003"/>
                <a:gd name="connsiteY2" fmla="*/ 245031 h 2450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326003" h="245031">
                  <a:moveTo>
                    <a:pt x="326003" y="6492"/>
                  </a:moveTo>
                  <a:cubicBezTo>
                    <a:pt x="249803" y="-1460"/>
                    <a:pt x="173603" y="-9411"/>
                    <a:pt x="119269" y="30346"/>
                  </a:cubicBezTo>
                  <a:cubicBezTo>
                    <a:pt x="64935" y="70103"/>
                    <a:pt x="32467" y="157567"/>
                    <a:pt x="0" y="245031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headEnd type="oval" w="sm" len="med"/>
              <a:tailEnd type="oval" w="sm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4359403" y="606100"/>
              <a:ext cx="2109592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100" dirty="0" smtClean="0"/>
                <a:t>r = spikes/</a:t>
              </a:r>
              <a:r>
                <a:rPr lang="en-US" sz="1100" dirty="0" smtClean="0">
                  <a:latin typeface="Symbol" panose="05050102010706020507" pitchFamily="18" charset="2"/>
                </a:rPr>
                <a:t>q</a:t>
              </a:r>
              <a:endParaRPr lang="en-US" sz="1100" dirty="0"/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6564122" y="3873852"/>
              <a:ext cx="694421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100" dirty="0" smtClean="0"/>
                <a:t>o (cm/N)</a:t>
              </a:r>
              <a:endParaRPr lang="en-US" sz="1100" dirty="0"/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5213119" y="4379301"/>
              <a:ext cx="1971951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200" b="1" dirty="0" smtClean="0"/>
                <a:t>Feedback Function</a:t>
              </a:r>
            </a:p>
            <a:p>
              <a:pPr algn="ctr"/>
              <a:r>
                <a:rPr lang="en-US" sz="1200" b="1" dirty="0" smtClean="0"/>
                <a:t>(Laws of </a:t>
              </a:r>
              <a:r>
                <a:rPr lang="en-US" sz="1200" b="1" dirty="0" smtClean="0"/>
                <a:t>Physics and Optics)</a:t>
              </a:r>
              <a:endParaRPr lang="en-US" sz="1200" b="1" dirty="0"/>
            </a:p>
          </p:txBody>
        </p:sp>
        <p:cxnSp>
          <p:nvCxnSpPr>
            <p:cNvPr id="7" name="Straight Connector 6"/>
            <p:cNvCxnSpPr/>
            <p:nvPr/>
          </p:nvCxnSpPr>
          <p:spPr>
            <a:xfrm flipH="1">
              <a:off x="4041414" y="4127092"/>
              <a:ext cx="269288" cy="768227"/>
            </a:xfrm>
            <a:prstGeom prst="line">
              <a:avLst/>
            </a:prstGeom>
            <a:ln w="60325">
              <a:solidFill>
                <a:schemeClr val="tx2">
                  <a:lumMod val="60000"/>
                  <a:lumOff val="40000"/>
                </a:schemeClr>
              </a:solidFill>
              <a:prstDash val="sysDot"/>
            </a:ln>
            <a:effectLst>
              <a:outerShdw dist="50800" sx="1000" sy="1000" algn="ctr" rotWithShape="0">
                <a:srgbClr val="000000"/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6" name="TextBox 35"/>
            <p:cNvSpPr txBox="1"/>
            <p:nvPr/>
          </p:nvSpPr>
          <p:spPr>
            <a:xfrm>
              <a:off x="3581317" y="2740676"/>
              <a:ext cx="1053494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100" dirty="0" smtClean="0"/>
                <a:t>Receptive Field</a:t>
              </a:r>
              <a:endParaRPr lang="en-US" sz="1100" dirty="0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3362450" y="1772960"/>
              <a:ext cx="274320" cy="65563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3" name="Straight Connector 12"/>
            <p:cNvCxnSpPr/>
            <p:nvPr/>
          </p:nvCxnSpPr>
          <p:spPr>
            <a:xfrm>
              <a:off x="3465793" y="2724429"/>
              <a:ext cx="191928" cy="130805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4" name="Freeform 43"/>
            <p:cNvSpPr/>
            <p:nvPr/>
          </p:nvSpPr>
          <p:spPr>
            <a:xfrm flipV="1">
              <a:off x="4276745" y="4555744"/>
              <a:ext cx="210332" cy="947084"/>
            </a:xfrm>
            <a:custGeom>
              <a:avLst/>
              <a:gdLst>
                <a:gd name="connsiteX0" fmla="*/ 2329732 w 2566213"/>
                <a:gd name="connsiteY0" fmla="*/ 0 h 1439186"/>
                <a:gd name="connsiteX1" fmla="*/ 2345634 w 2566213"/>
                <a:gd name="connsiteY1" fmla="*/ 1033669 h 1439186"/>
                <a:gd name="connsiteX2" fmla="*/ 0 w 2566213"/>
                <a:gd name="connsiteY2" fmla="*/ 1439186 h 14391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566213" h="1439186">
                  <a:moveTo>
                    <a:pt x="2329732" y="0"/>
                  </a:moveTo>
                  <a:cubicBezTo>
                    <a:pt x="2531827" y="396902"/>
                    <a:pt x="2733923" y="793805"/>
                    <a:pt x="2345634" y="1033669"/>
                  </a:cubicBezTo>
                  <a:cubicBezTo>
                    <a:pt x="1957345" y="1273533"/>
                    <a:pt x="978672" y="1356359"/>
                    <a:pt x="0" y="1439186"/>
                  </a:cubicBezTo>
                </a:path>
              </a:pathLst>
            </a:custGeom>
            <a:noFill/>
            <a:ln>
              <a:tailEnd type="triangle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TextBox 44"/>
            <p:cNvSpPr txBox="1"/>
            <p:nvPr/>
          </p:nvSpPr>
          <p:spPr>
            <a:xfrm>
              <a:off x="4465568" y="4733827"/>
              <a:ext cx="450764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100" dirty="0"/>
                <a:t>d </a:t>
              </a:r>
              <a:r>
                <a:rPr lang="en-US" sz="1100" dirty="0" smtClean="0"/>
                <a:t>(</a:t>
              </a:r>
              <a:r>
                <a:rPr lang="en-US" sz="1100" dirty="0" smtClean="0">
                  <a:latin typeface="Symbol" panose="05050102010706020507" pitchFamily="18" charset="2"/>
                </a:rPr>
                <a:t>q</a:t>
              </a:r>
              <a:r>
                <a:rPr lang="en-US" sz="1100" dirty="0" smtClean="0"/>
                <a:t>)</a:t>
              </a:r>
              <a:endParaRPr lang="en-US" sz="1100" dirty="0"/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2456927" y="2009122"/>
              <a:ext cx="1672847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100" dirty="0" smtClean="0"/>
                <a:t>p </a:t>
              </a:r>
              <a:r>
                <a:rPr lang="en-US" sz="1100" dirty="0"/>
                <a:t>= </a:t>
              </a:r>
              <a:r>
                <a:rPr lang="en-US" sz="1100" dirty="0" smtClean="0"/>
                <a:t>spikes/</a:t>
              </a:r>
              <a:r>
                <a:rPr lang="en-US" sz="1100" dirty="0" smtClean="0">
                  <a:latin typeface="Symbol" panose="05050102010706020507" pitchFamily="18" charset="2"/>
                </a:rPr>
                <a:t>q</a:t>
              </a:r>
              <a:endParaRPr lang="en-US" sz="1000" baseline="30000" dirty="0"/>
            </a:p>
          </p:txBody>
        </p:sp>
        <p:sp>
          <p:nvSpPr>
            <p:cNvPr id="47" name="TextBox 46"/>
            <p:cNvSpPr txBox="1"/>
            <p:nvPr/>
          </p:nvSpPr>
          <p:spPr>
            <a:xfrm>
              <a:off x="2983002" y="614148"/>
              <a:ext cx="933269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100" dirty="0" smtClean="0"/>
                <a:t>Visual Cortex</a:t>
              </a:r>
              <a:endParaRPr lang="en-US" sz="1100" dirty="0"/>
            </a:p>
          </p:txBody>
        </p:sp>
        <p:sp>
          <p:nvSpPr>
            <p:cNvPr id="48" name="TextBox 47"/>
            <p:cNvSpPr txBox="1"/>
            <p:nvPr/>
          </p:nvSpPr>
          <p:spPr>
            <a:xfrm>
              <a:off x="4465568" y="1598746"/>
              <a:ext cx="2109592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100" dirty="0" smtClean="0"/>
                <a:t>e = spikes/N</a:t>
              </a:r>
              <a:endParaRPr lang="en-US" sz="1100" dirty="0"/>
            </a:p>
          </p:txBody>
        </p:sp>
        <p:cxnSp>
          <p:nvCxnSpPr>
            <p:cNvPr id="49" name="Straight Connector 48"/>
            <p:cNvCxnSpPr/>
            <p:nvPr/>
          </p:nvCxnSpPr>
          <p:spPr>
            <a:xfrm>
              <a:off x="3724343" y="848816"/>
              <a:ext cx="191928" cy="130805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/>
            <p:cNvCxnSpPr/>
            <p:nvPr/>
          </p:nvCxnSpPr>
          <p:spPr>
            <a:xfrm flipV="1">
              <a:off x="1203955" y="1847718"/>
              <a:ext cx="6781800" cy="2762416"/>
            </a:xfrm>
            <a:prstGeom prst="line">
              <a:avLst/>
            </a:prstGeom>
            <a:ln w="28575">
              <a:solidFill>
                <a:schemeClr val="tx1"/>
              </a:solidFill>
              <a:prstDash val="sysDash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1" name="TextBox 70"/>
            <p:cNvSpPr txBox="1"/>
            <p:nvPr/>
          </p:nvSpPr>
          <p:spPr>
            <a:xfrm>
              <a:off x="7120428" y="2258035"/>
              <a:ext cx="1163012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400" dirty="0" smtClean="0"/>
                <a:t>Environment </a:t>
              </a:r>
            </a:p>
            <a:p>
              <a:pPr algn="ctr"/>
              <a:r>
                <a:rPr lang="en-US" sz="1400" dirty="0" smtClean="0"/>
                <a:t>(Reality)</a:t>
              </a:r>
              <a:endParaRPr lang="en-US" sz="1400" dirty="0"/>
            </a:p>
          </p:txBody>
        </p:sp>
        <p:sp>
          <p:nvSpPr>
            <p:cNvPr id="1029" name="Rectangle 1028"/>
            <p:cNvSpPr/>
            <p:nvPr/>
          </p:nvSpPr>
          <p:spPr>
            <a:xfrm>
              <a:off x="5829790" y="1206331"/>
              <a:ext cx="2125977" cy="52322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1400" dirty="0" smtClean="0"/>
                <a:t>Control System</a:t>
              </a:r>
              <a:endParaRPr lang="en-US" sz="1400" dirty="0"/>
            </a:p>
            <a:p>
              <a:pPr algn="ctr"/>
              <a:r>
                <a:rPr lang="en-US" sz="1400" dirty="0" smtClean="0"/>
                <a:t>(Organism)</a:t>
              </a:r>
              <a:endParaRPr lang="en-US" sz="1400" dirty="0"/>
            </a:p>
          </p:txBody>
        </p:sp>
        <p:sp>
          <p:nvSpPr>
            <p:cNvPr id="41" name="TextBox 40"/>
            <p:cNvSpPr txBox="1"/>
            <p:nvPr/>
          </p:nvSpPr>
          <p:spPr>
            <a:xfrm>
              <a:off x="5981422" y="5603001"/>
              <a:ext cx="1222512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100" dirty="0" smtClean="0"/>
                <a:t>Qi = </a:t>
              </a:r>
              <a:r>
                <a:rPr lang="en-US" sz="1100" dirty="0" smtClean="0">
                  <a:latin typeface="Symbol" panose="05050102010706020507" pitchFamily="18" charset="2"/>
                </a:rPr>
                <a:t>q </a:t>
              </a:r>
              <a:r>
                <a:rPr lang="en-US" sz="1100" dirty="0" smtClean="0"/>
                <a:t>= sin</a:t>
              </a:r>
              <a:r>
                <a:rPr lang="en-US" sz="1100" baseline="30000" dirty="0" smtClean="0"/>
                <a:t>-1</a:t>
              </a:r>
              <a:r>
                <a:rPr lang="en-US" sz="1100" dirty="0" smtClean="0"/>
                <a:t>(x/y)</a:t>
              </a:r>
              <a:endParaRPr lang="en-US" sz="1100" dirty="0"/>
            </a:p>
          </p:txBody>
        </p:sp>
        <p:sp>
          <p:nvSpPr>
            <p:cNvPr id="55" name="TextBox 54"/>
            <p:cNvSpPr txBox="1"/>
            <p:nvPr/>
          </p:nvSpPr>
          <p:spPr>
            <a:xfrm>
              <a:off x="5569178" y="5119224"/>
              <a:ext cx="229550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800" dirty="0" smtClean="0"/>
                <a:t>x</a:t>
              </a:r>
              <a:endParaRPr lang="en-US" sz="800" dirty="0"/>
            </a:p>
          </p:txBody>
        </p:sp>
        <p:sp>
          <p:nvSpPr>
            <p:cNvPr id="56" name="TextBox 55"/>
            <p:cNvSpPr txBox="1"/>
            <p:nvPr/>
          </p:nvSpPr>
          <p:spPr>
            <a:xfrm>
              <a:off x="5683151" y="5559058"/>
              <a:ext cx="231154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800" dirty="0" smtClean="0"/>
                <a:t>y</a:t>
              </a:r>
              <a:endParaRPr lang="en-US" sz="800" dirty="0"/>
            </a:p>
          </p:txBody>
        </p:sp>
        <p:sp>
          <p:nvSpPr>
            <p:cNvPr id="64" name="TextBox 63"/>
            <p:cNvSpPr txBox="1"/>
            <p:nvPr/>
          </p:nvSpPr>
          <p:spPr>
            <a:xfrm>
              <a:off x="5499276" y="5559058"/>
              <a:ext cx="246956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800" dirty="0" smtClean="0">
                  <a:latin typeface="Symbol" panose="05050102010706020507" pitchFamily="18" charset="2"/>
                </a:rPr>
                <a:t>q</a:t>
              </a:r>
              <a:endParaRPr lang="en-US" sz="800" dirty="0"/>
            </a:p>
          </p:txBody>
        </p:sp>
        <p:cxnSp>
          <p:nvCxnSpPr>
            <p:cNvPr id="34" name="Straight Connector 33"/>
            <p:cNvCxnSpPr/>
            <p:nvPr/>
          </p:nvCxnSpPr>
          <p:spPr>
            <a:xfrm flipH="1">
              <a:off x="5084090" y="6089328"/>
              <a:ext cx="1016018" cy="0"/>
            </a:xfrm>
            <a:prstGeom prst="line">
              <a:avLst/>
            </a:prstGeom>
            <a:ln w="3175">
              <a:solidFill>
                <a:schemeClr val="tx1"/>
              </a:solidFill>
            </a:ln>
            <a:effectLst>
              <a:outerShdw dist="50800" sx="1000" sy="1000" algn="ctr" rotWithShape="0">
                <a:srgbClr val="000000"/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/>
            <p:cNvCxnSpPr/>
            <p:nvPr/>
          </p:nvCxnSpPr>
          <p:spPr>
            <a:xfrm flipH="1">
              <a:off x="5556507" y="5305035"/>
              <a:ext cx="274918" cy="784293"/>
            </a:xfrm>
            <a:prstGeom prst="line">
              <a:avLst/>
            </a:prstGeom>
            <a:ln w="28575">
              <a:solidFill>
                <a:schemeClr val="tx2">
                  <a:lumMod val="60000"/>
                  <a:lumOff val="40000"/>
                </a:schemeClr>
              </a:solidFill>
            </a:ln>
            <a:effectLst>
              <a:outerShdw dist="50800" sx="1000" sy="1000" algn="ctr" rotWithShape="0">
                <a:srgbClr val="000000"/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/>
            <p:nvPr/>
          </p:nvCxnSpPr>
          <p:spPr>
            <a:xfrm flipV="1">
              <a:off x="5539172" y="5305035"/>
              <a:ext cx="0" cy="1119153"/>
            </a:xfrm>
            <a:prstGeom prst="line">
              <a:avLst/>
            </a:prstGeom>
            <a:ln w="3175">
              <a:solidFill>
                <a:schemeClr val="tx1"/>
              </a:solidFill>
            </a:ln>
            <a:effectLst>
              <a:outerShdw dist="50800" sx="1000" sy="1000" algn="ctr" rotWithShape="0">
                <a:srgbClr val="000000"/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5"/>
            <p:cNvCxnSpPr/>
            <p:nvPr/>
          </p:nvCxnSpPr>
          <p:spPr>
            <a:xfrm flipH="1">
              <a:off x="5547839" y="5305035"/>
              <a:ext cx="292251" cy="0"/>
            </a:xfrm>
            <a:prstGeom prst="line">
              <a:avLst/>
            </a:prstGeom>
            <a:ln w="3175">
              <a:solidFill>
                <a:schemeClr val="tx1"/>
              </a:solidFill>
            </a:ln>
            <a:effectLst>
              <a:outerShdw dist="50800" sx="1000" sy="1000" algn="ctr" rotWithShape="0">
                <a:srgbClr val="000000"/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Arrow Connector 61"/>
            <p:cNvCxnSpPr/>
            <p:nvPr/>
          </p:nvCxnSpPr>
          <p:spPr>
            <a:xfrm flipH="1" flipV="1">
              <a:off x="5522370" y="5781082"/>
              <a:ext cx="139457" cy="20536"/>
            </a:xfrm>
            <a:prstGeom prst="straightConnector1">
              <a:avLst/>
            </a:prstGeom>
            <a:ln w="3175">
              <a:solidFill>
                <a:schemeClr val="tx1"/>
              </a:solidFill>
              <a:round/>
              <a:headEnd type="triangle" w="sm" len="sm"/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4" name="Freeform 73"/>
            <p:cNvSpPr/>
            <p:nvPr/>
          </p:nvSpPr>
          <p:spPr>
            <a:xfrm>
              <a:off x="3834178" y="5394442"/>
              <a:ext cx="1650775" cy="587291"/>
            </a:xfrm>
            <a:custGeom>
              <a:avLst/>
              <a:gdLst>
                <a:gd name="connsiteX0" fmla="*/ 135066 w 1465925"/>
                <a:gd name="connsiteY0" fmla="*/ 0 h 572722"/>
                <a:gd name="connsiteX1" fmla="*/ 126012 w 1465925"/>
                <a:gd name="connsiteY1" fmla="*/ 534154 h 572722"/>
                <a:gd name="connsiteX2" fmla="*/ 1465925 w 1465925"/>
                <a:gd name="connsiteY2" fmla="*/ 488887 h 5727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465925" h="572722">
                  <a:moveTo>
                    <a:pt x="135066" y="0"/>
                  </a:moveTo>
                  <a:cubicBezTo>
                    <a:pt x="19634" y="226336"/>
                    <a:pt x="-95798" y="452673"/>
                    <a:pt x="126012" y="534154"/>
                  </a:cubicBezTo>
                  <a:cubicBezTo>
                    <a:pt x="347822" y="615635"/>
                    <a:pt x="906873" y="552261"/>
                    <a:pt x="1465925" y="488887"/>
                  </a:cubicBezTo>
                </a:path>
              </a:pathLst>
            </a:custGeom>
            <a:noFill/>
            <a:ln>
              <a:tailEnd type="triangle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40580123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673</TotalTime>
  <Words>98</Words>
  <Application>Microsoft Office PowerPoint</Application>
  <PresentationFormat>On-screen Show (4:3)</PresentationFormat>
  <Paragraphs>36</Paragraphs>
  <Slides>2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Rick Marken</dc:creator>
  <cp:lastModifiedBy>Rick Marken</cp:lastModifiedBy>
  <cp:revision>57</cp:revision>
  <dcterms:created xsi:type="dcterms:W3CDTF">2017-02-18T23:23:59Z</dcterms:created>
  <dcterms:modified xsi:type="dcterms:W3CDTF">2017-02-23T18:47:09Z</dcterms:modified>
</cp:coreProperties>
</file>